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6E8E-0B18-4570-8A73-E9CBEA9FEB37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09BAD-5D4B-4DDE-81D9-36A30FF5F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6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9BAD-5D4B-4DDE-81D9-36A30FF5FC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4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3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5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1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1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4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8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3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3D991-4902-480B-A7B1-ED1E164CF324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6207-93B2-4796-8D51-10CDB173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6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development.group.shef.ac.uk/department/mocmedicin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development.group.shef.ac.uk/department/mocmedicin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MOLECULAR MEDICINE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MED6090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Literature searching for the literature review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December 2015</a:t>
            </a:r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Vicky </a:t>
            </a:r>
            <a:r>
              <a:rPr lang="en-GB" sz="2800" dirty="0" smtClean="0">
                <a:solidFill>
                  <a:schemeClr val="bg1"/>
                </a:solidFill>
              </a:rPr>
              <a:t>Grant</a:t>
            </a:r>
          </a:p>
          <a:p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University of Sheffield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5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</a:rPr>
              <a:t>Molecular Medicine 6090</a:t>
            </a:r>
            <a:br>
              <a:rPr lang="en-GB" sz="2700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</a:rPr>
              <a:t>Steps to literature searching</a:t>
            </a:r>
            <a:br>
              <a:rPr lang="en-GB" sz="2700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  <a:hlinkClick r:id="rId2"/>
              </a:rPr>
              <a:t>Useful Library Tutorials</a:t>
            </a:r>
            <a:endParaRPr lang="en-GB" sz="27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6200" b="1" dirty="0" smtClean="0">
                <a:solidFill>
                  <a:schemeClr val="bg1"/>
                </a:solidFill>
              </a:rPr>
              <a:t>Step one</a:t>
            </a:r>
          </a:p>
          <a:p>
            <a:pPr marL="0" indent="0">
              <a:buNone/>
            </a:pPr>
            <a:r>
              <a:rPr lang="en-GB" sz="6200" dirty="0" smtClean="0">
                <a:solidFill>
                  <a:schemeClr val="bg1"/>
                </a:solidFill>
              </a:rPr>
              <a:t>Write out the </a:t>
            </a:r>
            <a:r>
              <a:rPr lang="en-GB" sz="6200" dirty="0" smtClean="0">
                <a:solidFill>
                  <a:schemeClr val="accent6">
                    <a:lumMod val="75000"/>
                  </a:schemeClr>
                </a:solidFill>
              </a:rPr>
              <a:t>title </a:t>
            </a:r>
            <a:r>
              <a:rPr lang="en-GB" sz="6200" dirty="0">
                <a:solidFill>
                  <a:schemeClr val="accent6">
                    <a:lumMod val="75000"/>
                  </a:schemeClr>
                </a:solidFill>
              </a:rPr>
              <a:t>of the </a:t>
            </a:r>
            <a:r>
              <a:rPr lang="en-GB" sz="6200" dirty="0" smtClean="0">
                <a:solidFill>
                  <a:schemeClr val="accent6">
                    <a:lumMod val="75000"/>
                  </a:schemeClr>
                </a:solidFill>
              </a:rPr>
              <a:t>review</a:t>
            </a:r>
          </a:p>
          <a:p>
            <a:pPr marL="0" indent="0">
              <a:buNone/>
            </a:pPr>
            <a:endParaRPr lang="en-GB" sz="6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6200" b="1" dirty="0" smtClean="0">
                <a:solidFill>
                  <a:schemeClr val="bg1"/>
                </a:solidFill>
              </a:rPr>
              <a:t>Step two</a:t>
            </a:r>
          </a:p>
          <a:p>
            <a:pPr marL="0" indent="0">
              <a:buNone/>
            </a:pPr>
            <a:r>
              <a:rPr lang="en-GB" sz="6200" dirty="0" smtClean="0">
                <a:solidFill>
                  <a:schemeClr val="bg1"/>
                </a:solidFill>
              </a:rPr>
              <a:t>Find </a:t>
            </a:r>
            <a:r>
              <a:rPr lang="en-GB" sz="6200" dirty="0" smtClean="0">
                <a:solidFill>
                  <a:schemeClr val="accent6">
                    <a:lumMod val="75000"/>
                  </a:schemeClr>
                </a:solidFill>
              </a:rPr>
              <a:t>lead articles </a:t>
            </a:r>
            <a:r>
              <a:rPr lang="en-GB" sz="6200" dirty="0" smtClean="0">
                <a:solidFill>
                  <a:schemeClr val="bg1"/>
                </a:solidFill>
              </a:rPr>
              <a:t>using the Library Catalogue, </a:t>
            </a:r>
            <a:r>
              <a:rPr lang="en-GB" sz="6200" dirty="0" err="1" smtClean="0">
                <a:solidFill>
                  <a:schemeClr val="bg1"/>
                </a:solidFill>
              </a:rPr>
              <a:t>StarPlus</a:t>
            </a:r>
            <a:r>
              <a:rPr lang="en-GB" sz="6200" dirty="0" smtClean="0">
                <a:solidFill>
                  <a:schemeClr val="bg1"/>
                </a:solidFill>
              </a:rPr>
              <a:t> (</a:t>
            </a:r>
            <a:r>
              <a:rPr lang="en-GB" sz="6200" dirty="0" err="1" smtClean="0">
                <a:solidFill>
                  <a:schemeClr val="bg1"/>
                </a:solidFill>
              </a:rPr>
              <a:t>ie</a:t>
            </a:r>
            <a:r>
              <a:rPr lang="en-GB" sz="6200" dirty="0" smtClean="0">
                <a:solidFill>
                  <a:schemeClr val="bg1"/>
                </a:solidFill>
              </a:rPr>
              <a:t> find the references given to you by your supervisor)</a:t>
            </a:r>
          </a:p>
          <a:p>
            <a:pPr marL="0" indent="0">
              <a:buNone/>
            </a:pPr>
            <a:r>
              <a:rPr lang="en-GB" sz="6200" dirty="0" smtClean="0">
                <a:solidFill>
                  <a:schemeClr val="bg1"/>
                </a:solidFill>
              </a:rPr>
              <a:t>The screencast: </a:t>
            </a:r>
            <a:r>
              <a:rPr lang="en-GB" sz="6200" dirty="0" smtClean="0">
                <a:solidFill>
                  <a:schemeClr val="bg1"/>
                </a:solidFill>
                <a:hlinkClick r:id="rId2"/>
              </a:rPr>
              <a:t>‘MED 6090 Searching by journal title’ </a:t>
            </a:r>
            <a:r>
              <a:rPr lang="en-GB" sz="6200" dirty="0" smtClean="0">
                <a:solidFill>
                  <a:schemeClr val="bg1"/>
                </a:solidFill>
              </a:rPr>
              <a:t>will show you how</a:t>
            </a:r>
          </a:p>
          <a:p>
            <a:pPr marL="0" indent="0">
              <a:buNone/>
            </a:pPr>
            <a:endParaRPr lang="en-GB" sz="6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6200" b="1" dirty="0" smtClean="0">
                <a:solidFill>
                  <a:schemeClr val="bg1"/>
                </a:solidFill>
              </a:rPr>
              <a:t>Step three</a:t>
            </a:r>
          </a:p>
          <a:p>
            <a:pPr marL="0" indent="0">
              <a:buNone/>
            </a:pPr>
            <a:r>
              <a:rPr lang="en-GB" sz="6200" dirty="0" smtClean="0">
                <a:solidFill>
                  <a:schemeClr val="bg1"/>
                </a:solidFill>
              </a:rPr>
              <a:t>Finding </a:t>
            </a:r>
            <a:r>
              <a:rPr lang="en-GB" sz="6200" dirty="0">
                <a:solidFill>
                  <a:schemeClr val="accent6">
                    <a:lumMod val="75000"/>
                  </a:schemeClr>
                </a:solidFill>
              </a:rPr>
              <a:t>cited </a:t>
            </a:r>
            <a:r>
              <a:rPr lang="en-GB" sz="6200" dirty="0" smtClean="0">
                <a:solidFill>
                  <a:schemeClr val="accent6">
                    <a:lumMod val="75000"/>
                  </a:schemeClr>
                </a:solidFill>
              </a:rPr>
              <a:t>references</a:t>
            </a:r>
          </a:p>
          <a:p>
            <a:pPr marL="0" indent="0">
              <a:buNone/>
            </a:pPr>
            <a:r>
              <a:rPr lang="en-GB" sz="6200" dirty="0" smtClean="0">
                <a:solidFill>
                  <a:schemeClr val="bg1"/>
                </a:solidFill>
              </a:rPr>
              <a:t>Look at the articles found and identify and search for key references from the bibliography using the Library Catalogue, </a:t>
            </a:r>
            <a:r>
              <a:rPr lang="en-GB" sz="6200" dirty="0" err="1" smtClean="0">
                <a:solidFill>
                  <a:schemeClr val="bg1"/>
                </a:solidFill>
              </a:rPr>
              <a:t>StarPlus</a:t>
            </a:r>
            <a:r>
              <a:rPr lang="en-GB" sz="6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GB" sz="6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6600" b="1" dirty="0" smtClean="0">
                <a:solidFill>
                  <a:schemeClr val="bg1"/>
                </a:solidFill>
              </a:rPr>
              <a:t>Step four</a:t>
            </a:r>
          </a:p>
          <a:p>
            <a:pPr marL="0" indent="0"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Finding </a:t>
            </a:r>
            <a:r>
              <a:rPr lang="en-GB" sz="6600" dirty="0" smtClean="0">
                <a:solidFill>
                  <a:schemeClr val="accent6">
                    <a:lumMod val="75000"/>
                  </a:schemeClr>
                </a:solidFill>
              </a:rPr>
              <a:t>citing references via Web of Science</a:t>
            </a:r>
          </a:p>
          <a:p>
            <a:pPr marL="0" indent="0"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The screencast: </a:t>
            </a:r>
            <a:r>
              <a:rPr lang="en-GB" sz="6600" dirty="0" smtClean="0">
                <a:solidFill>
                  <a:schemeClr val="bg1"/>
                </a:solidFill>
                <a:hlinkClick r:id="rId2"/>
              </a:rPr>
              <a:t>‘MED 6090 Finding citing articles’ </a:t>
            </a:r>
            <a:r>
              <a:rPr lang="en-GB" sz="6600" dirty="0" smtClean="0">
                <a:solidFill>
                  <a:schemeClr val="bg1"/>
                </a:solidFill>
              </a:rPr>
              <a:t>will show you how</a:t>
            </a:r>
          </a:p>
          <a:p>
            <a:pPr marL="0" indent="0">
              <a:buNone/>
            </a:pPr>
            <a:endParaRPr lang="en-GB" sz="6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</a:rPr>
              <a:t>Molecular Medicine 6090</a:t>
            </a:r>
            <a:br>
              <a:rPr lang="en-GB" sz="2700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</a:rPr>
              <a:t>Steps to literature searching</a:t>
            </a:r>
            <a:br>
              <a:rPr lang="en-GB" sz="2700" dirty="0" smtClean="0">
                <a:solidFill>
                  <a:schemeClr val="bg1"/>
                </a:solidFill>
              </a:rPr>
            </a:br>
            <a:r>
              <a:rPr lang="en-GB" sz="2700" dirty="0" smtClean="0">
                <a:solidFill>
                  <a:schemeClr val="bg1"/>
                </a:solidFill>
                <a:hlinkClick r:id="rId3"/>
              </a:rPr>
              <a:t>Useful Library Tutorials</a:t>
            </a:r>
            <a:endParaRPr lang="en-GB" sz="27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4824"/>
            <a:ext cx="8301608" cy="44644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smtClean="0">
                <a:solidFill>
                  <a:schemeClr val="bg1"/>
                </a:solidFill>
              </a:rPr>
              <a:t>Step five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accent6">
                    <a:lumMod val="75000"/>
                  </a:schemeClr>
                </a:solidFill>
              </a:rPr>
              <a:t>Building a search plan </a:t>
            </a:r>
            <a:r>
              <a:rPr lang="en-GB" sz="6400" dirty="0" smtClean="0">
                <a:solidFill>
                  <a:schemeClr val="bg1"/>
                </a:solidFill>
              </a:rPr>
              <a:t>to identify keywords to search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The screencast called ‘</a:t>
            </a:r>
            <a:r>
              <a:rPr lang="en-GB" sz="6400" dirty="0" smtClean="0">
                <a:solidFill>
                  <a:schemeClr val="bg1"/>
                </a:solidFill>
                <a:hlinkClick r:id="rId3"/>
              </a:rPr>
              <a:t>MED6090 Search planning’ </a:t>
            </a:r>
            <a:r>
              <a:rPr lang="en-GB" sz="6400" dirty="0" smtClean="0">
                <a:solidFill>
                  <a:schemeClr val="bg1"/>
                </a:solidFill>
              </a:rPr>
              <a:t>will show you how to build an effective search plan</a:t>
            </a:r>
          </a:p>
          <a:p>
            <a:pPr marL="0" indent="0">
              <a:buNone/>
            </a:pPr>
            <a:endParaRPr lang="en-GB" sz="6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6400" b="1" dirty="0" smtClean="0">
                <a:solidFill>
                  <a:schemeClr val="bg1"/>
                </a:solidFill>
              </a:rPr>
              <a:t>Step six</a:t>
            </a:r>
          </a:p>
          <a:p>
            <a:pPr marL="0" indent="0">
              <a:buNone/>
            </a:pPr>
            <a:r>
              <a:rPr lang="en-GB" sz="6400" b="1" dirty="0" smtClean="0">
                <a:solidFill>
                  <a:schemeClr val="bg1"/>
                </a:solidFill>
              </a:rPr>
              <a:t>Searching </a:t>
            </a:r>
            <a:r>
              <a:rPr lang="en-GB" sz="6400" b="1" dirty="0" smtClean="0">
                <a:solidFill>
                  <a:schemeClr val="accent6">
                    <a:lumMod val="75000"/>
                  </a:schemeClr>
                </a:solidFill>
              </a:rPr>
              <a:t>Web of Science by keywords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The screencast called ‘</a:t>
            </a:r>
            <a:r>
              <a:rPr lang="en-GB" sz="6400" dirty="0" smtClean="0">
                <a:solidFill>
                  <a:schemeClr val="bg1"/>
                </a:solidFill>
                <a:hlinkClick r:id="rId3"/>
              </a:rPr>
              <a:t>MED6090 Searching Web of Science’ </a:t>
            </a:r>
            <a:r>
              <a:rPr lang="en-GB" sz="6400" dirty="0" smtClean="0">
                <a:solidFill>
                  <a:schemeClr val="bg1"/>
                </a:solidFill>
              </a:rPr>
              <a:t>will show you how to build an effective search plan</a:t>
            </a:r>
          </a:p>
          <a:p>
            <a:pPr marL="0" indent="0">
              <a:buNone/>
            </a:pPr>
            <a:endParaRPr lang="en-GB" sz="6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6400" b="1" dirty="0" smtClean="0">
                <a:solidFill>
                  <a:schemeClr val="bg1"/>
                </a:solidFill>
              </a:rPr>
              <a:t>Step seven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accent6">
                    <a:lumMod val="75000"/>
                  </a:schemeClr>
                </a:solidFill>
              </a:rPr>
              <a:t>Adjust your search plan </a:t>
            </a:r>
            <a:r>
              <a:rPr lang="en-GB" sz="6400" dirty="0" smtClean="0">
                <a:solidFill>
                  <a:schemeClr val="bg1"/>
                </a:solidFill>
              </a:rPr>
              <a:t>if necessary and repeat</a:t>
            </a:r>
          </a:p>
          <a:p>
            <a:pPr marL="0" indent="0">
              <a:buNone/>
            </a:pPr>
            <a:endParaRPr lang="en-GB" sz="6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6400" b="1" dirty="0" smtClean="0">
                <a:solidFill>
                  <a:schemeClr val="accent6">
                    <a:lumMod val="50000"/>
                  </a:schemeClr>
                </a:solidFill>
              </a:rPr>
              <a:t>ADVANCED LEVEL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To improve your skills use the additional library guides: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Guide to searching Web of Science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Guide to searching Medline</a:t>
            </a:r>
          </a:p>
          <a:p>
            <a:pPr marL="0" indent="0">
              <a:buNone/>
            </a:pPr>
            <a:r>
              <a:rPr lang="en-GB" sz="6400" dirty="0" smtClean="0">
                <a:solidFill>
                  <a:schemeClr val="bg1"/>
                </a:solidFill>
              </a:rPr>
              <a:t>And then supplement your search with a Medline search (or another database of your choice)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t="20832" r="57717" b="13917"/>
          <a:stretch/>
        </p:blipFill>
        <p:spPr bwMode="auto">
          <a:xfrm>
            <a:off x="28533" y="0"/>
            <a:ext cx="8287883" cy="669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73216"/>
            <a:ext cx="8229600" cy="1143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 b="1" dirty="0" smtClean="0"/>
              <a:t>library@sheffield.ac.uk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242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208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MOLECULAR MEDICINE MED6090 Literature searching for the literature review</vt:lpstr>
      <vt:lpstr> Molecular Medicine 6090 Steps to literature searching Useful Library Tutorials</vt:lpstr>
      <vt:lpstr> Molecular Medicine 6090 Steps to literature searching Useful Library Tutorials</vt:lpstr>
      <vt:lpstr>library@sheffield.ac.uk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Medicine 6090</dc:title>
  <dc:creator>Vicky Grant</dc:creator>
  <cp:lastModifiedBy>admin</cp:lastModifiedBy>
  <cp:revision>8</cp:revision>
  <dcterms:created xsi:type="dcterms:W3CDTF">2015-12-03T15:08:08Z</dcterms:created>
  <dcterms:modified xsi:type="dcterms:W3CDTF">2015-12-04T15:30:41Z</dcterms:modified>
</cp:coreProperties>
</file>